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10"/>
  </p:notesMasterIdLst>
  <p:sldIdLst>
    <p:sldId id="276" r:id="rId2"/>
    <p:sldId id="257" r:id="rId3"/>
    <p:sldId id="258" r:id="rId4"/>
    <p:sldId id="259" r:id="rId5"/>
    <p:sldId id="260" r:id="rId6"/>
    <p:sldId id="261" r:id="rId7"/>
    <p:sldId id="262" r:id="rId8"/>
    <p:sldId id="275"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ven Ellair" initials="SE" lastIdx="3" clrIdx="0">
    <p:extLst>
      <p:ext uri="{19B8F6BF-5375-455C-9EA6-DF929625EA0E}">
        <p15:presenceInfo xmlns:p15="http://schemas.microsoft.com/office/powerpoint/2012/main" userId="S::sellair@smp.org::ad70234c-dccd-497b-bfbd-5adad4a1a9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406" autoAdjust="0"/>
    <p:restoredTop sz="76054" autoAdjust="0"/>
  </p:normalViewPr>
  <p:slideViewPr>
    <p:cSldViewPr>
      <p:cViewPr varScale="1">
        <p:scale>
          <a:sx n="80" d="100"/>
          <a:sy n="80" d="100"/>
        </p:scale>
        <p:origin x="1536"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558396-7F3C-418A-A7F3-9E8EE033637A}" type="datetimeFigureOut">
              <a:rPr lang="en-US" smtClean="0"/>
              <a:pPr/>
              <a:t>12/4/2020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FD797C-81A0-4169-8DE1-DF1E0532C5DA}" type="slidenum">
              <a:rPr lang="en-US" smtClean="0"/>
              <a:pPr/>
              <a:t>‹#›</a:t>
            </a:fld>
            <a:endParaRPr lang="en-US" dirty="0"/>
          </a:p>
        </p:txBody>
      </p:sp>
    </p:spTree>
    <p:extLst>
      <p:ext uri="{BB962C8B-B14F-4D97-AF65-F5344CB8AC3E}">
        <p14:creationId xmlns:p14="http://schemas.microsoft.com/office/powerpoint/2010/main" val="29226008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Notes</a:t>
            </a:r>
            <a:r>
              <a:rPr lang="en-US" dirty="0"/>
              <a:t>: This PowerPoint can be used to cover some key points about the meaning of the Eighth Commandment when introducing learning experience 6 in unit 3.</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0DC229-7167-44B8-9A48-0708C090EF1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71838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interstid/Shutterstock.com</a:t>
            </a:r>
            <a:r>
              <a:rPr lang="en-US" dirty="0"/>
              <a:t> </a:t>
            </a:r>
          </a:p>
        </p:txBody>
      </p:sp>
      <p:sp>
        <p:nvSpPr>
          <p:cNvPr id="4" name="Slide Number Placeholder 3"/>
          <p:cNvSpPr>
            <a:spLocks noGrp="1"/>
          </p:cNvSpPr>
          <p:nvPr>
            <p:ph type="sldNum" sz="quarter" idx="10"/>
          </p:nvPr>
        </p:nvSpPr>
        <p:spPr/>
        <p:txBody>
          <a:bodyPr/>
          <a:lstStyle/>
          <a:p>
            <a:fld id="{F2FD797C-81A0-4169-8DE1-DF1E0532C5DA}"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a:solidFill>
                  <a:schemeClr val="tx1"/>
                </a:solidFill>
                <a:effectLst/>
                <a:latin typeface="+mn-lt"/>
                <a:ea typeface="+mn-ea"/>
                <a:cs typeface="+mn-cs"/>
              </a:rPr>
              <a:t>© Iryna Kuznetsova / Shutterstock.com</a:t>
            </a:r>
            <a:endParaRPr lang="en-US" i="0" dirty="0"/>
          </a:p>
          <a:p>
            <a:endParaRPr lang="en-US" i="1" dirty="0"/>
          </a:p>
          <a:p>
            <a:r>
              <a:rPr lang="en-US" i="1" dirty="0"/>
              <a:t>Notes</a:t>
            </a:r>
            <a:r>
              <a:rPr lang="en-US" dirty="0"/>
              <a:t>: Check to be sure the students really understand this idea. Ask them to give some examples of how lies can create a world of illusion.</a:t>
            </a:r>
          </a:p>
        </p:txBody>
      </p:sp>
      <p:sp>
        <p:nvSpPr>
          <p:cNvPr id="4" name="Slide Number Placeholder 3"/>
          <p:cNvSpPr>
            <a:spLocks noGrp="1"/>
          </p:cNvSpPr>
          <p:nvPr>
            <p:ph type="sldNum" sz="quarter" idx="10"/>
          </p:nvPr>
        </p:nvSpPr>
        <p:spPr/>
        <p:txBody>
          <a:bodyPr/>
          <a:lstStyle/>
          <a:p>
            <a:fld id="{F2FD797C-81A0-4169-8DE1-DF1E0532C5DA}"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Antonio Guillem / Shutterstock.com</a:t>
            </a:r>
            <a:r>
              <a:rPr lang="en-US" dirty="0"/>
              <a:t> </a:t>
            </a:r>
          </a:p>
          <a:p>
            <a:endParaRPr lang="en-US" sz="1200" i="1" kern="1200" dirty="0">
              <a:solidFill>
                <a:schemeClr val="tx1"/>
              </a:solidFill>
              <a:latin typeface="+mn-lt"/>
              <a:ea typeface="+mn-ea"/>
              <a:cs typeface="+mn-cs"/>
            </a:endParaRPr>
          </a:p>
          <a:p>
            <a:r>
              <a:rPr lang="en-US" sz="1200" i="1" kern="1200" dirty="0">
                <a:solidFill>
                  <a:schemeClr val="tx1"/>
                </a:solidFill>
                <a:latin typeface="+mn-lt"/>
                <a:ea typeface="+mn-ea"/>
                <a:cs typeface="+mn-cs"/>
              </a:rPr>
              <a:t>Notes</a:t>
            </a:r>
            <a:r>
              <a:rPr lang="en-US" sz="1200" kern="1200" dirty="0">
                <a:solidFill>
                  <a:schemeClr val="tx1"/>
                </a:solidFill>
                <a:latin typeface="+mn-lt"/>
                <a:ea typeface="+mn-ea"/>
                <a:cs typeface="+mn-cs"/>
              </a:rPr>
              <a:t>: It might be helpful to be specific in connecting the dots between honesty and trust.</a:t>
            </a:r>
          </a:p>
          <a:p>
            <a:pPr marL="171450" indent="-171450">
              <a:buFont typeface="Arial" panose="020B0604020202020204" pitchFamily="34" charset="0"/>
              <a:buChar char="•"/>
            </a:pPr>
            <a:r>
              <a:rPr lang="en-US" sz="1200" kern="1200" dirty="0">
                <a:solidFill>
                  <a:schemeClr val="tx1"/>
                </a:solidFill>
                <a:latin typeface="+mn-lt"/>
                <a:ea typeface="+mn-ea"/>
                <a:cs typeface="+mn-cs"/>
              </a:rPr>
              <a:t>We tell lies. </a:t>
            </a:r>
            <a:r>
              <a:rPr lang="en-US" sz="1200" kern="1200" dirty="0">
                <a:solidFill>
                  <a:schemeClr val="tx1"/>
                </a:solidFill>
                <a:latin typeface="+mn-lt"/>
                <a:ea typeface="+mn-ea"/>
                <a:cs typeface="+mn-cs"/>
                <a:sym typeface="Wingdings" panose="05000000000000000000" pitchFamily="2" charset="2"/>
              </a:rPr>
              <a:t> People eventually find out.</a:t>
            </a:r>
            <a:r>
              <a:rPr lang="en-US" sz="1200" kern="1200" dirty="0">
                <a:solidFill>
                  <a:schemeClr val="tx1"/>
                </a:solidFill>
                <a:latin typeface="+mn-lt"/>
                <a:ea typeface="+mn-ea"/>
                <a:cs typeface="+mn-cs"/>
              </a:rPr>
              <a:t> </a:t>
            </a:r>
            <a:r>
              <a:rPr lang="en-US" sz="1200" kern="1200" dirty="0">
                <a:solidFill>
                  <a:schemeClr val="tx1"/>
                </a:solidFill>
                <a:latin typeface="+mn-lt"/>
                <a:ea typeface="+mn-ea"/>
                <a:cs typeface="+mn-cs"/>
                <a:sym typeface="Wingdings" panose="05000000000000000000" pitchFamily="2" charset="2"/>
              </a:rPr>
              <a:t> People feel betrayed and hurt. </a:t>
            </a:r>
            <a:r>
              <a:rPr lang="en-US" sz="1200" kern="1200" dirty="0">
                <a:solidFill>
                  <a:schemeClr val="tx1"/>
                </a:solidFill>
                <a:latin typeface="+mn-lt"/>
                <a:ea typeface="+mn-ea"/>
                <a:cs typeface="+mn-cs"/>
              </a:rPr>
              <a:t> </a:t>
            </a:r>
            <a:r>
              <a:rPr lang="en-US" sz="1200" kern="1200" dirty="0">
                <a:solidFill>
                  <a:schemeClr val="tx1"/>
                </a:solidFill>
                <a:latin typeface="+mn-lt"/>
                <a:ea typeface="+mn-ea"/>
                <a:cs typeface="+mn-cs"/>
                <a:sym typeface="Wingdings" panose="05000000000000000000" pitchFamily="2" charset="2"/>
              </a:rPr>
              <a:t> In future interactions, people have doubts about our reliability. </a:t>
            </a:r>
            <a:r>
              <a:rPr lang="en-US" sz="1200" kern="1200" dirty="0">
                <a:solidFill>
                  <a:schemeClr val="tx1"/>
                </a:solidFill>
                <a:latin typeface="+mn-lt"/>
                <a:ea typeface="+mn-ea"/>
                <a:cs typeface="+mn-cs"/>
              </a:rPr>
              <a:t> </a:t>
            </a:r>
            <a:r>
              <a:rPr lang="en-US" sz="1200" kern="1200" dirty="0">
                <a:solidFill>
                  <a:schemeClr val="tx1"/>
                </a:solidFill>
                <a:latin typeface="+mn-lt"/>
                <a:ea typeface="+mn-ea"/>
                <a:cs typeface="+mn-cs"/>
                <a:sym typeface="Wingdings" panose="05000000000000000000" pitchFamily="2" charset="2"/>
              </a:rPr>
              <a:t>  Over time, people will lose all their trust in us.</a:t>
            </a:r>
          </a:p>
          <a:p>
            <a:pPr marL="171450" indent="-171450">
              <a:buFont typeface="Arial" panose="020B0604020202020204" pitchFamily="34" charset="0"/>
              <a:buChar char="•"/>
            </a:pPr>
            <a:r>
              <a:rPr lang="en-US" sz="1200" kern="1200" dirty="0">
                <a:solidFill>
                  <a:schemeClr val="tx1"/>
                </a:solidFill>
                <a:latin typeface="+mn-lt"/>
                <a:ea typeface="+mn-ea"/>
                <a:cs typeface="+mn-cs"/>
                <a:sym typeface="Wingdings" panose="05000000000000000000" pitchFamily="2" charset="2"/>
              </a:rPr>
              <a:t>We tell the truth.</a:t>
            </a:r>
            <a:r>
              <a:rPr lang="en-US" sz="1200" kern="1200" dirty="0">
                <a:solidFill>
                  <a:schemeClr val="tx1"/>
                </a:solidFill>
                <a:latin typeface="+mn-lt"/>
                <a:ea typeface="+mn-ea"/>
                <a:cs typeface="+mn-cs"/>
              </a:rPr>
              <a:t> </a:t>
            </a:r>
            <a:r>
              <a:rPr lang="en-US" sz="1200" kern="1200" dirty="0">
                <a:solidFill>
                  <a:schemeClr val="tx1"/>
                </a:solidFill>
                <a:latin typeface="+mn-lt"/>
                <a:ea typeface="+mn-ea"/>
                <a:cs typeface="+mn-cs"/>
                <a:sym typeface="Wingdings" panose="05000000000000000000" pitchFamily="2" charset="2"/>
              </a:rPr>
              <a:t> People experience us as reliable.</a:t>
            </a:r>
            <a:r>
              <a:rPr lang="en-US" sz="1200" kern="1200" dirty="0">
                <a:solidFill>
                  <a:schemeClr val="tx1"/>
                </a:solidFill>
                <a:latin typeface="+mn-lt"/>
                <a:ea typeface="+mn-ea"/>
                <a:cs typeface="+mn-cs"/>
              </a:rPr>
              <a:t> </a:t>
            </a:r>
            <a:r>
              <a:rPr lang="en-US" sz="1200" kern="1200" dirty="0">
                <a:solidFill>
                  <a:schemeClr val="tx1"/>
                </a:solidFill>
                <a:latin typeface="+mn-lt"/>
                <a:ea typeface="+mn-ea"/>
                <a:cs typeface="+mn-cs"/>
                <a:sym typeface="Wingdings" panose="05000000000000000000" pitchFamily="2" charset="2"/>
              </a:rPr>
              <a:t> People feel positive and supported. </a:t>
            </a:r>
            <a:r>
              <a:rPr lang="en-US" sz="1200" kern="1200" dirty="0">
                <a:solidFill>
                  <a:schemeClr val="tx1"/>
                </a:solidFill>
                <a:latin typeface="+mn-lt"/>
                <a:ea typeface="+mn-ea"/>
                <a:cs typeface="+mn-cs"/>
              </a:rPr>
              <a:t> </a:t>
            </a:r>
            <a:r>
              <a:rPr lang="en-US" sz="1200" kern="1200" dirty="0">
                <a:solidFill>
                  <a:schemeClr val="tx1"/>
                </a:solidFill>
                <a:latin typeface="+mn-lt"/>
                <a:ea typeface="+mn-ea"/>
                <a:cs typeface="+mn-cs"/>
                <a:sym typeface="Wingdings" panose="05000000000000000000" pitchFamily="2" charset="2"/>
              </a:rPr>
              <a:t> In future interactions, people feel confident in our character.</a:t>
            </a:r>
            <a:r>
              <a:rPr lang="en-US" sz="1200" kern="1200" dirty="0">
                <a:solidFill>
                  <a:schemeClr val="tx1"/>
                </a:solidFill>
                <a:latin typeface="+mn-lt"/>
                <a:ea typeface="+mn-ea"/>
                <a:cs typeface="+mn-cs"/>
              </a:rPr>
              <a:t> </a:t>
            </a:r>
            <a:r>
              <a:rPr lang="en-US" sz="1200" kern="1200" dirty="0">
                <a:solidFill>
                  <a:schemeClr val="tx1"/>
                </a:solidFill>
                <a:latin typeface="+mn-lt"/>
                <a:ea typeface="+mn-ea"/>
                <a:cs typeface="+mn-cs"/>
                <a:sym typeface="Wingdings" panose="05000000000000000000" pitchFamily="2" charset="2"/>
              </a:rPr>
              <a:t> Over time, their trust in us grows.</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2FD797C-81A0-4169-8DE1-DF1E0532C5DA}"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siam.pukkato/Shutterstock.com</a:t>
            </a:r>
          </a:p>
          <a:p>
            <a:endParaRPr lang="en-US" sz="1200" b="0" i="0" kern="1200" dirty="0">
              <a:solidFill>
                <a:schemeClr val="tx1"/>
              </a:solidFill>
              <a:effectLst/>
              <a:latin typeface="+mn-lt"/>
              <a:ea typeface="+mn-ea"/>
              <a:cs typeface="+mn-cs"/>
            </a:endParaRPr>
          </a:p>
          <a:p>
            <a:r>
              <a:rPr lang="en-US" sz="1200" b="0" i="1" kern="1200" dirty="0">
                <a:solidFill>
                  <a:schemeClr val="tx1"/>
                </a:solidFill>
                <a:effectLst/>
                <a:latin typeface="+mn-lt"/>
                <a:ea typeface="+mn-ea"/>
                <a:cs typeface="+mn-cs"/>
              </a:rPr>
              <a:t>Notes</a:t>
            </a:r>
            <a:r>
              <a:rPr lang="en-US" sz="1200" b="0" i="0" kern="1200" dirty="0">
                <a:solidFill>
                  <a:schemeClr val="tx1"/>
                </a:solidFill>
                <a:effectLst/>
                <a:latin typeface="+mn-lt"/>
                <a:ea typeface="+mn-ea"/>
                <a:cs typeface="+mn-cs"/>
              </a:rPr>
              <a:t>: Ask the students to give some concrete examples of how lies can negatively affect our relationship with God. Answers could include the following:</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Because we feel ashamed, we might pray less or attend church less frequently.</a:t>
            </a:r>
          </a:p>
          <a:p>
            <a:pPr marL="171450" indent="-171450">
              <a:buFont typeface="Arial" panose="020B0604020202020204" pitchFamily="34" charset="0"/>
              <a:buChar char="•"/>
            </a:pPr>
            <a:r>
              <a:rPr lang="en-US" dirty="0"/>
              <a:t>Because we are not honest with ourself, we are also not honest with God and pretend everything is fine when we should be asking God for help.</a:t>
            </a:r>
          </a:p>
          <a:p>
            <a:endParaRPr lang="en-US" dirty="0"/>
          </a:p>
        </p:txBody>
      </p:sp>
      <p:sp>
        <p:nvSpPr>
          <p:cNvPr id="4" name="Slide Number Placeholder 3"/>
          <p:cNvSpPr>
            <a:spLocks noGrp="1"/>
          </p:cNvSpPr>
          <p:nvPr>
            <p:ph type="sldNum" sz="quarter" idx="10"/>
          </p:nvPr>
        </p:nvSpPr>
        <p:spPr/>
        <p:txBody>
          <a:bodyPr/>
          <a:lstStyle/>
          <a:p>
            <a:fld id="{F2FD797C-81A0-4169-8DE1-DF1E0532C5DA}"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a:solidFill>
                  <a:schemeClr val="tx1"/>
                </a:solidFill>
                <a:effectLst/>
                <a:latin typeface="+mn-lt"/>
                <a:ea typeface="+mn-ea"/>
                <a:cs typeface="+mn-cs"/>
              </a:rPr>
              <a:t>© Viktoria Kurpas / Shutterstock.com</a:t>
            </a:r>
            <a:r>
              <a:rPr lang="en-US" dirty="0"/>
              <a:t> </a:t>
            </a:r>
          </a:p>
        </p:txBody>
      </p:sp>
      <p:sp>
        <p:nvSpPr>
          <p:cNvPr id="4" name="Slide Number Placeholder 3"/>
          <p:cNvSpPr>
            <a:spLocks noGrp="1"/>
          </p:cNvSpPr>
          <p:nvPr>
            <p:ph type="sldNum" sz="quarter" idx="10"/>
          </p:nvPr>
        </p:nvSpPr>
        <p:spPr/>
        <p:txBody>
          <a:bodyPr/>
          <a:lstStyle/>
          <a:p>
            <a:fld id="{F2FD797C-81A0-4169-8DE1-DF1E0532C5DA}"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yurakrasil/Shutterstock.com</a:t>
            </a:r>
          </a:p>
        </p:txBody>
      </p:sp>
      <p:sp>
        <p:nvSpPr>
          <p:cNvPr id="4" name="Slide Number Placeholder 3"/>
          <p:cNvSpPr>
            <a:spLocks noGrp="1"/>
          </p:cNvSpPr>
          <p:nvPr>
            <p:ph type="sldNum" sz="quarter" idx="10"/>
          </p:nvPr>
        </p:nvSpPr>
        <p:spPr/>
        <p:txBody>
          <a:bodyPr/>
          <a:lstStyle/>
          <a:p>
            <a:fld id="{F2FD797C-81A0-4169-8DE1-DF1E0532C5DA}" type="slidenum">
              <a:rPr lang="en-US" smtClean="0"/>
              <a:pPr/>
              <a:t>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
        <p:nvSpPr>
          <p:cNvPr id="9" name="Text Placeholder 8"/>
          <p:cNvSpPr>
            <a:spLocks noGrp="1"/>
          </p:cNvSpPr>
          <p:nvPr>
            <p:ph type="body" sz="quarter" idx="10" hasCustomPrompt="1"/>
          </p:nvPr>
        </p:nvSpPr>
        <p:spPr>
          <a:xfrm>
            <a:off x="7543800" y="6019800"/>
            <a:ext cx="1676400" cy="304800"/>
          </a:xfrm>
        </p:spPr>
        <p:txBody>
          <a:bodyPr lIns="0" anchor="ctr" anchorCtr="0">
            <a:normAutofit/>
          </a:bodyPr>
          <a:lstStyle>
            <a:lvl1pPr algn="l">
              <a:buNone/>
              <a:defRPr sz="800">
                <a:solidFill>
                  <a:schemeClr val="bg1">
                    <a:lumMod val="50000"/>
                  </a:schemeClr>
                </a:solidFill>
              </a:defRPr>
            </a:lvl1pPr>
          </a:lstStyle>
          <a:p>
            <a:pPr lvl="0"/>
            <a:r>
              <a:rPr lang="en-US" dirty="0"/>
              <a:t>Document # TX000000</a:t>
            </a:r>
          </a:p>
        </p:txBody>
      </p:sp>
    </p:spTree>
    <p:extLst>
      <p:ext uri="{BB962C8B-B14F-4D97-AF65-F5344CB8AC3E}">
        <p14:creationId xmlns:p14="http://schemas.microsoft.com/office/powerpoint/2010/main" val="2922800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16481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33458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extLst>
      <p:ext uri="{BB962C8B-B14F-4D97-AF65-F5344CB8AC3E}">
        <p14:creationId xmlns:p14="http://schemas.microsoft.com/office/powerpoint/2010/main" val="2506790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extLst>
      <p:ext uri="{BB962C8B-B14F-4D97-AF65-F5344CB8AC3E}">
        <p14:creationId xmlns:p14="http://schemas.microsoft.com/office/powerpoint/2010/main" val="2312723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6000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extLst>
      <p:ext uri="{BB962C8B-B14F-4D97-AF65-F5344CB8AC3E}">
        <p14:creationId xmlns:p14="http://schemas.microsoft.com/office/powerpoint/2010/main" val="3082603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494463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1285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7578702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 Placeholder 3"/>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 b="0" i="0" u="none" strike="noStrike" kern="1200" cap="none" spc="0" normalizeH="0" baseline="0" noProof="0" dirty="0">
                <a:ln>
                  <a:noFill/>
                </a:ln>
                <a:solidFill>
                  <a:prstClr val="white">
                    <a:lumMod val="50000"/>
                  </a:prstClr>
                </a:solidFill>
                <a:effectLst/>
                <a:uLnTx/>
                <a:uFillTx/>
                <a:latin typeface="Arial" pitchFamily="34" charset="0"/>
                <a:ea typeface="+mn-ea"/>
                <a:cs typeface="Arial" pitchFamily="34" charset="0"/>
              </a:rPr>
              <a:t>Document #: TX006755</a:t>
            </a:r>
          </a:p>
        </p:txBody>
      </p:sp>
      <p:sp>
        <p:nvSpPr>
          <p:cNvPr id="3" name="Title 1">
            <a:extLst>
              <a:ext uri="{FF2B5EF4-FFF2-40B4-BE49-F238E27FC236}">
                <a16:creationId xmlns:a16="http://schemas.microsoft.com/office/drawing/2014/main" id="{0F89D142-C1E2-164E-BC18-C22813CD5879}"/>
              </a:ext>
            </a:extLst>
          </p:cNvPr>
          <p:cNvSpPr>
            <a:spLocks noGrp="1"/>
          </p:cNvSpPr>
          <p:nvPr>
            <p:ph type="ctrTitle"/>
          </p:nvPr>
        </p:nvSpPr>
        <p:spPr>
          <a:xfrm>
            <a:off x="685800" y="1981200"/>
            <a:ext cx="7772400" cy="1470025"/>
          </a:xfrm>
        </p:spPr>
        <p:txBody>
          <a:bodyPr/>
          <a:lstStyle/>
          <a:p>
            <a:r>
              <a:rPr lang="en-US" dirty="0">
                <a:solidFill>
                  <a:schemeClr val="tx1"/>
                </a:solidFill>
              </a:rPr>
              <a:t>The Eighth</a:t>
            </a:r>
            <a:br>
              <a:rPr lang="en-US" dirty="0">
                <a:solidFill>
                  <a:schemeClr val="tx1"/>
                </a:solidFill>
              </a:rPr>
            </a:br>
            <a:r>
              <a:rPr lang="en-US" dirty="0">
                <a:solidFill>
                  <a:schemeClr val="tx1"/>
                </a:solidFill>
              </a:rPr>
              <a:t>Commandment</a:t>
            </a:r>
          </a:p>
        </p:txBody>
      </p:sp>
      <p:sp>
        <p:nvSpPr>
          <p:cNvPr id="4" name="Subtitle 2">
            <a:extLst>
              <a:ext uri="{FF2B5EF4-FFF2-40B4-BE49-F238E27FC236}">
                <a16:creationId xmlns:a16="http://schemas.microsoft.com/office/drawing/2014/main" id="{79A2159A-2B6C-C04E-9397-DA1A6ECE3E47}"/>
              </a:ext>
            </a:extLst>
          </p:cNvPr>
          <p:cNvSpPr txBox="1">
            <a:spLocks/>
          </p:cNvSpPr>
          <p:nvPr/>
        </p:nvSpPr>
        <p:spPr>
          <a:xfrm>
            <a:off x="1447800" y="3962400"/>
            <a:ext cx="64008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Morality and God’s Love</a:t>
            </a:r>
          </a:p>
          <a:p>
            <a:pPr marL="0" indent="0" algn="ctr">
              <a:buNone/>
            </a:pPr>
            <a:r>
              <a:rPr lang="en-US" dirty="0"/>
              <a:t>Unit 3, Learning Experience 6</a:t>
            </a:r>
          </a:p>
          <a:p>
            <a:pPr marL="0" indent="0" algn="ctr">
              <a:buNone/>
            </a:pPr>
            <a:endParaRPr lang="en-US" dirty="0"/>
          </a:p>
        </p:txBody>
      </p:sp>
    </p:spTree>
    <p:extLst>
      <p:ext uri="{BB962C8B-B14F-4D97-AF65-F5344CB8AC3E}">
        <p14:creationId xmlns:p14="http://schemas.microsoft.com/office/powerpoint/2010/main" val="18720068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person, building, person, outdoor&#10;&#10;Description automatically generated">
            <a:extLst>
              <a:ext uri="{FF2B5EF4-FFF2-40B4-BE49-F238E27FC236}">
                <a16:creationId xmlns:a16="http://schemas.microsoft.com/office/drawing/2014/main" id="{EBD06606-3899-A24E-AFA1-9457B4067BED}"/>
              </a:ext>
            </a:extLst>
          </p:cNvPr>
          <p:cNvPicPr>
            <a:picLocks noChangeAspect="1"/>
          </p:cNvPicPr>
          <p:nvPr/>
        </p:nvPicPr>
        <p:blipFill rotWithShape="1">
          <a:blip r:embed="rId3">
            <a:extLst>
              <a:ext uri="{28A0092B-C50C-407E-A947-70E740481C1C}">
                <a14:useLocalDpi xmlns:a14="http://schemas.microsoft.com/office/drawing/2010/main" val="0"/>
              </a:ext>
            </a:extLst>
          </a:blip>
          <a:srcRect l="15585" t="8637" r="6496" b="3813"/>
          <a:stretch/>
        </p:blipFill>
        <p:spPr>
          <a:xfrm>
            <a:off x="0" y="0"/>
            <a:ext cx="9144000" cy="6858000"/>
          </a:xfrm>
          <a:prstGeom prst="rect">
            <a:avLst/>
          </a:prstGeom>
          <a:noFill/>
        </p:spPr>
      </p:pic>
      <p:sp>
        <p:nvSpPr>
          <p:cNvPr id="5" name="Rectangle 4">
            <a:extLst>
              <a:ext uri="{FF2B5EF4-FFF2-40B4-BE49-F238E27FC236}">
                <a16:creationId xmlns:a16="http://schemas.microsoft.com/office/drawing/2014/main" id="{8183DF19-F5C0-7C44-9190-CDF1137DBB05}"/>
              </a:ext>
            </a:extLst>
          </p:cNvPr>
          <p:cNvSpPr/>
          <p:nvPr/>
        </p:nvSpPr>
        <p:spPr>
          <a:xfrm flipV="1">
            <a:off x="0" y="-1"/>
            <a:ext cx="9144000" cy="6858001"/>
          </a:xfrm>
          <a:prstGeom prst="rect">
            <a:avLst/>
          </a:prstGeom>
          <a:gradFill flip="none" rotWithShape="1">
            <a:gsLst>
              <a:gs pos="57000">
                <a:schemeClr val="bg1">
                  <a:alpha val="5000"/>
                  <a:lumMod val="90000"/>
                </a:schemeClr>
              </a:gs>
              <a:gs pos="100000">
                <a:schemeClr val="bg1"/>
              </a:gs>
            </a:gsLst>
            <a:lin ang="8100000" scaled="1"/>
            <a:tileRect/>
          </a:gra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 dirty="0"/>
              <a:t>v</a:t>
            </a:r>
          </a:p>
        </p:txBody>
      </p:sp>
      <p:sp>
        <p:nvSpPr>
          <p:cNvPr id="3" name="Content Placeholder 2"/>
          <p:cNvSpPr>
            <a:spLocks noGrp="1"/>
          </p:cNvSpPr>
          <p:nvPr>
            <p:ph type="title" idx="4294967295"/>
          </p:nvPr>
        </p:nvSpPr>
        <p:spPr>
          <a:xfrm>
            <a:off x="609600" y="152400"/>
            <a:ext cx="3276600" cy="2514600"/>
          </a:xfrm>
        </p:spPr>
        <p:txBody>
          <a:bodyPr anchor="ctr">
            <a:normAutofit/>
          </a:bodyPr>
          <a:lstStyle/>
          <a:p>
            <a:pPr marL="0" indent="0">
              <a:lnSpc>
                <a:spcPct val="110000"/>
              </a:lnSpc>
              <a:buNone/>
            </a:pPr>
            <a:r>
              <a:rPr lang="en-US" sz="2400" b="0" dirty="0"/>
              <a:t>“You shall not bear false witness against your neighbor.” (Exodus 20:16)</a:t>
            </a:r>
          </a:p>
          <a:p>
            <a:pPr>
              <a:lnSpc>
                <a:spcPct val="90000"/>
              </a:lnSpc>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spectacles, sunglasses, table, pink&#10;&#10;Description automatically generated">
            <a:extLst>
              <a:ext uri="{FF2B5EF4-FFF2-40B4-BE49-F238E27FC236}">
                <a16:creationId xmlns:a16="http://schemas.microsoft.com/office/drawing/2014/main" id="{900F1783-A3EA-8F4C-9676-5E3F790AD59C}"/>
              </a:ext>
            </a:extLst>
          </p:cNvPr>
          <p:cNvPicPr>
            <a:picLocks noChangeAspect="1"/>
          </p:cNvPicPr>
          <p:nvPr/>
        </p:nvPicPr>
        <p:blipFill rotWithShape="1">
          <a:blip r:embed="rId3">
            <a:extLst>
              <a:ext uri="{28A0092B-C50C-407E-A947-70E740481C1C}">
                <a14:useLocalDpi xmlns:a14="http://schemas.microsoft.com/office/drawing/2010/main" val="0"/>
              </a:ext>
            </a:extLst>
          </a:blip>
          <a:srcRect l="1296" t="1052" r="2226" b="1165"/>
          <a:stretch/>
        </p:blipFill>
        <p:spPr>
          <a:xfrm>
            <a:off x="0" y="0"/>
            <a:ext cx="9144000" cy="6858000"/>
          </a:xfrm>
          <a:prstGeom prst="rect">
            <a:avLst/>
          </a:prstGeom>
          <a:noFill/>
        </p:spPr>
      </p:pic>
      <p:sp>
        <p:nvSpPr>
          <p:cNvPr id="6" name="Rectangle 5">
            <a:extLst>
              <a:ext uri="{FF2B5EF4-FFF2-40B4-BE49-F238E27FC236}">
                <a16:creationId xmlns:a16="http://schemas.microsoft.com/office/drawing/2014/main" id="{BFF150E9-5740-704C-98CA-DB4F794336C0}"/>
              </a:ext>
            </a:extLst>
          </p:cNvPr>
          <p:cNvSpPr/>
          <p:nvPr/>
        </p:nvSpPr>
        <p:spPr>
          <a:xfrm flipV="1">
            <a:off x="0" y="-2"/>
            <a:ext cx="9144000" cy="6858001"/>
          </a:xfrm>
          <a:prstGeom prst="rect">
            <a:avLst/>
          </a:prstGeom>
          <a:gradFill flip="none" rotWithShape="1">
            <a:gsLst>
              <a:gs pos="59000">
                <a:schemeClr val="bg1">
                  <a:lumMod val="90000"/>
                  <a:alpha val="0"/>
                </a:schemeClr>
              </a:gs>
              <a:gs pos="100000">
                <a:schemeClr val="bg1"/>
              </a:gs>
            </a:gsLst>
            <a:lin ang="16200000" scaled="1"/>
            <a:tileRect/>
          </a:gra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 dirty="0"/>
              <a:t>v</a:t>
            </a:r>
          </a:p>
        </p:txBody>
      </p:sp>
      <p:sp>
        <p:nvSpPr>
          <p:cNvPr id="8" name="TextBox 7"/>
          <p:cNvSpPr txBox="1">
            <a:spLocks noChangeArrowheads="1"/>
          </p:cNvSpPr>
          <p:nvPr/>
        </p:nvSpPr>
        <p:spPr bwMode="auto">
          <a:xfrm>
            <a:off x="1066800" y="609600"/>
            <a:ext cx="7315200" cy="609600"/>
          </a:xfrm>
          <a:prstGeom prst="rect">
            <a:avLst/>
          </a:prstGeom>
        </p:spPr>
        <p:txBody>
          <a:bodyPr vert="horz" lIns="91440" tIns="45720" rIns="91440" bIns="45720" rtlCol="0">
            <a:normAutofit/>
          </a:bodyPr>
          <a:lstStyle/>
          <a:p>
            <a:pPr marL="342900" indent="-342900" algn="ctr">
              <a:spcBef>
                <a:spcPct val="20000"/>
              </a:spcBef>
            </a:pPr>
            <a:r>
              <a:rPr lang="en-US" sz="2800" b="1" kern="1200" dirty="0">
                <a:latin typeface="Arial" pitchFamily="34" charset="0"/>
                <a:ea typeface="+mn-ea"/>
                <a:cs typeface="Arial" pitchFamily="34" charset="0"/>
              </a:rPr>
              <a:t>Lies and Illusions</a:t>
            </a:r>
          </a:p>
        </p:txBody>
      </p:sp>
      <p:sp>
        <p:nvSpPr>
          <p:cNvPr id="5" name="Text Placeholder 4"/>
          <p:cNvSpPr>
            <a:spLocks noGrp="1"/>
          </p:cNvSpPr>
          <p:nvPr>
            <p:ph sz="half" idx="4294967295"/>
          </p:nvPr>
        </p:nvSpPr>
        <p:spPr>
          <a:xfrm>
            <a:off x="381000" y="5715000"/>
            <a:ext cx="7315200" cy="4297363"/>
          </a:xfrm>
        </p:spPr>
        <p:txBody>
          <a:bodyPr vert="horz" lIns="91440" tIns="45720" rIns="91440" bIns="45720" rtlCol="0">
            <a:normAutofit/>
          </a:bodyPr>
          <a:lstStyle/>
          <a:p>
            <a:pPr marL="0" indent="0">
              <a:buNone/>
            </a:pPr>
            <a:r>
              <a:rPr lang="en-US" dirty="0"/>
              <a:t>The danger of lies is that the more we use them, the less we live in reality and the more we live an illusion—a false world created by our dishonesty.</a:t>
            </a:r>
          </a:p>
          <a:p>
            <a:pPr marL="0" indent="0">
              <a:lnSpc>
                <a:spcPct val="114000"/>
              </a:lnSpc>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erson sitting on a table&#10;&#10;Description automatically generated">
            <a:extLst>
              <a:ext uri="{FF2B5EF4-FFF2-40B4-BE49-F238E27FC236}">
                <a16:creationId xmlns:a16="http://schemas.microsoft.com/office/drawing/2014/main" id="{2D97ED55-FF21-7F42-BDC8-1416100F9F62}"/>
              </a:ext>
            </a:extLst>
          </p:cNvPr>
          <p:cNvPicPr>
            <a:picLocks noChangeAspect="1"/>
          </p:cNvPicPr>
          <p:nvPr/>
        </p:nvPicPr>
        <p:blipFill rotWithShape="1">
          <a:blip r:embed="rId3">
            <a:extLst>
              <a:ext uri="{28A0092B-C50C-407E-A947-70E740481C1C}">
                <a14:useLocalDpi xmlns:a14="http://schemas.microsoft.com/office/drawing/2010/main" val="0"/>
              </a:ext>
            </a:extLst>
          </a:blip>
          <a:srcRect l="10885" t="1094" r="1602" b="454"/>
          <a:stretch/>
        </p:blipFill>
        <p:spPr>
          <a:xfrm>
            <a:off x="0" y="0"/>
            <a:ext cx="9144000" cy="6858000"/>
          </a:xfrm>
          <a:prstGeom prst="rect">
            <a:avLst/>
          </a:prstGeom>
        </p:spPr>
      </p:pic>
      <p:sp>
        <p:nvSpPr>
          <p:cNvPr id="4" name="Rectangle 3">
            <a:extLst>
              <a:ext uri="{FF2B5EF4-FFF2-40B4-BE49-F238E27FC236}">
                <a16:creationId xmlns:a16="http://schemas.microsoft.com/office/drawing/2014/main" id="{B0685643-9B56-0843-BAAF-AFBB9E0034F1}"/>
              </a:ext>
            </a:extLst>
          </p:cNvPr>
          <p:cNvSpPr/>
          <p:nvPr/>
        </p:nvSpPr>
        <p:spPr>
          <a:xfrm flipV="1">
            <a:off x="0" y="-1"/>
            <a:ext cx="9144000" cy="6858001"/>
          </a:xfrm>
          <a:prstGeom prst="rect">
            <a:avLst/>
          </a:prstGeom>
          <a:gradFill flip="none" rotWithShape="1">
            <a:gsLst>
              <a:gs pos="45000">
                <a:schemeClr val="bg1">
                  <a:alpha val="5000"/>
                  <a:lumMod val="90000"/>
                </a:schemeClr>
              </a:gs>
              <a:gs pos="100000">
                <a:schemeClr val="bg1"/>
              </a:gs>
            </a:gsLst>
            <a:lin ang="18900000" scaled="1"/>
            <a:tileRect/>
          </a:gra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 dirty="0"/>
              <a:t>v</a:t>
            </a:r>
          </a:p>
        </p:txBody>
      </p:sp>
      <p:sp>
        <p:nvSpPr>
          <p:cNvPr id="3" name="Content Placeholder 2"/>
          <p:cNvSpPr>
            <a:spLocks noGrp="1"/>
          </p:cNvSpPr>
          <p:nvPr>
            <p:ph idx="4294967295"/>
          </p:nvPr>
        </p:nvSpPr>
        <p:spPr>
          <a:xfrm>
            <a:off x="5965825" y="4876800"/>
            <a:ext cx="3178175" cy="3635375"/>
          </a:xfrm>
        </p:spPr>
        <p:txBody>
          <a:bodyPr/>
          <a:lstStyle/>
          <a:p>
            <a:pPr marL="0" indent="0">
              <a:lnSpc>
                <a:spcPct val="114000"/>
              </a:lnSpc>
              <a:buNone/>
            </a:pPr>
            <a:r>
              <a:rPr lang="en-US" dirty="0"/>
              <a:t>Lies destroy trust. Once we have been caught in a lie, people find it harder to trust what we say and do.</a:t>
            </a:r>
          </a:p>
          <a:p>
            <a:pPr>
              <a:lnSpc>
                <a:spcPct val="114000"/>
              </a:lnSpc>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person, object, holding, person&#10;&#10;Description automatically generated">
            <a:extLst>
              <a:ext uri="{FF2B5EF4-FFF2-40B4-BE49-F238E27FC236}">
                <a16:creationId xmlns:a16="http://schemas.microsoft.com/office/drawing/2014/main" id="{F4D314BE-367E-6D45-B47D-96DDACDA1816}"/>
              </a:ext>
            </a:extLst>
          </p:cNvPr>
          <p:cNvPicPr>
            <a:picLocks noChangeAspect="1"/>
          </p:cNvPicPr>
          <p:nvPr/>
        </p:nvPicPr>
        <p:blipFill rotWithShape="1">
          <a:blip r:embed="rId3">
            <a:extLst>
              <a:ext uri="{28A0092B-C50C-407E-A947-70E740481C1C}">
                <a14:useLocalDpi xmlns:a14="http://schemas.microsoft.com/office/drawing/2010/main" val="0"/>
              </a:ext>
            </a:extLst>
          </a:blip>
          <a:srcRect r="11111"/>
          <a:stretch/>
        </p:blipFill>
        <p:spPr>
          <a:xfrm>
            <a:off x="0" y="0"/>
            <a:ext cx="9144000" cy="6858000"/>
          </a:xfrm>
          <a:prstGeom prst="rect">
            <a:avLst/>
          </a:prstGeom>
        </p:spPr>
      </p:pic>
      <p:sp>
        <p:nvSpPr>
          <p:cNvPr id="3" name="Content Placeholder 2"/>
          <p:cNvSpPr>
            <a:spLocks noGrp="1"/>
          </p:cNvSpPr>
          <p:nvPr>
            <p:ph type="body" sz="quarter" idx="4294967295"/>
          </p:nvPr>
        </p:nvSpPr>
        <p:spPr>
          <a:xfrm>
            <a:off x="1219200" y="2286000"/>
            <a:ext cx="3276600" cy="3581400"/>
          </a:xfrm>
        </p:spPr>
        <p:txBody>
          <a:bodyPr>
            <a:noAutofit/>
          </a:bodyPr>
          <a:lstStyle/>
          <a:p>
            <a:pPr marL="0" indent="0">
              <a:lnSpc>
                <a:spcPct val="114000"/>
              </a:lnSpc>
              <a:buNone/>
            </a:pPr>
            <a:r>
              <a:rPr lang="en-US" sz="2400" b="0" dirty="0"/>
              <a:t>Lies affect not only our relationship with other people but also our relationship with God.</a:t>
            </a:r>
          </a:p>
          <a:p>
            <a:pPr marL="0" indent="0">
              <a:lnSpc>
                <a:spcPct val="114000"/>
              </a:lnSpc>
              <a:buNone/>
            </a:pPr>
            <a:endParaRPr lang="en-US" sz="2400" b="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toy, drawing&#10;&#10;Description automatically generated">
            <a:extLst>
              <a:ext uri="{FF2B5EF4-FFF2-40B4-BE49-F238E27FC236}">
                <a16:creationId xmlns:a16="http://schemas.microsoft.com/office/drawing/2014/main" id="{8D4788B6-2E24-2940-B5F8-F33C4CB03221}"/>
              </a:ext>
            </a:extLst>
          </p:cNvPr>
          <p:cNvPicPr>
            <a:picLocks noChangeAspect="1"/>
          </p:cNvPicPr>
          <p:nvPr/>
        </p:nvPicPr>
        <p:blipFill rotWithShape="1">
          <a:blip r:embed="rId3">
            <a:extLst>
              <a:ext uri="{28A0092B-C50C-407E-A947-70E740481C1C}">
                <a14:useLocalDpi xmlns:a14="http://schemas.microsoft.com/office/drawing/2010/main" val="0"/>
              </a:ext>
            </a:extLst>
          </a:blip>
          <a:srcRect b="1726"/>
          <a:stretch/>
        </p:blipFill>
        <p:spPr>
          <a:xfrm>
            <a:off x="0" y="1219201"/>
            <a:ext cx="9144000" cy="5638800"/>
          </a:xfrm>
          <a:prstGeom prst="rect">
            <a:avLst/>
          </a:prstGeom>
          <a:noFill/>
        </p:spPr>
      </p:pic>
      <p:sp>
        <p:nvSpPr>
          <p:cNvPr id="3" name="Content Placeholder 2"/>
          <p:cNvSpPr>
            <a:spLocks noGrp="1"/>
          </p:cNvSpPr>
          <p:nvPr>
            <p:ph type="title" idx="4294967295"/>
          </p:nvPr>
        </p:nvSpPr>
        <p:spPr>
          <a:xfrm>
            <a:off x="2971800" y="533400"/>
            <a:ext cx="5486400" cy="1676400"/>
          </a:xfrm>
        </p:spPr>
        <p:txBody>
          <a:bodyPr anchor="ctr">
            <a:noAutofit/>
          </a:bodyPr>
          <a:lstStyle/>
          <a:p>
            <a:pPr marL="0" indent="0">
              <a:lnSpc>
                <a:spcPct val="114000"/>
              </a:lnSpc>
              <a:spcAft>
                <a:spcPts val="1200"/>
              </a:spcAft>
              <a:buNone/>
            </a:pPr>
            <a:r>
              <a:rPr lang="en-US" sz="2400" b="0" dirty="0"/>
              <a:t>We exercise the virtue of truth through the honesty of our actions and the truthfulness of our words.</a:t>
            </a:r>
          </a:p>
          <a:p>
            <a:pPr>
              <a:lnSpc>
                <a:spcPct val="90000"/>
              </a:lnSpc>
            </a:pPr>
            <a:endParaRPr lang="en-US" sz="2400" b="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erson that is standing in the grass&#10;&#10;Description automatically generated">
            <a:extLst>
              <a:ext uri="{FF2B5EF4-FFF2-40B4-BE49-F238E27FC236}">
                <a16:creationId xmlns:a16="http://schemas.microsoft.com/office/drawing/2014/main" id="{959988CC-C9B7-7A45-8AA2-A2F1F2DF45A2}"/>
              </a:ext>
            </a:extLst>
          </p:cNvPr>
          <p:cNvPicPr>
            <a:picLocks noChangeAspect="1"/>
          </p:cNvPicPr>
          <p:nvPr/>
        </p:nvPicPr>
        <p:blipFill rotWithShape="1">
          <a:blip r:embed="rId3">
            <a:extLst>
              <a:ext uri="{28A0092B-C50C-407E-A947-70E740481C1C}">
                <a14:useLocalDpi xmlns:a14="http://schemas.microsoft.com/office/drawing/2010/main" val="0"/>
              </a:ext>
            </a:extLst>
          </a:blip>
          <a:srcRect l="12080" t="9215" r="7384" b="294"/>
          <a:stretch/>
        </p:blipFill>
        <p:spPr>
          <a:xfrm>
            <a:off x="0" y="0"/>
            <a:ext cx="9144000" cy="6858000"/>
          </a:xfrm>
          <a:prstGeom prst="rect">
            <a:avLst/>
          </a:prstGeom>
          <a:noFill/>
        </p:spPr>
      </p:pic>
      <p:sp>
        <p:nvSpPr>
          <p:cNvPr id="4" name="Rectangle 3">
            <a:extLst>
              <a:ext uri="{FF2B5EF4-FFF2-40B4-BE49-F238E27FC236}">
                <a16:creationId xmlns:a16="http://schemas.microsoft.com/office/drawing/2014/main" id="{DDC711C7-96E1-CD4E-A641-270261211067}"/>
              </a:ext>
            </a:extLst>
          </p:cNvPr>
          <p:cNvSpPr/>
          <p:nvPr/>
        </p:nvSpPr>
        <p:spPr>
          <a:xfrm flipV="1">
            <a:off x="0" y="-1"/>
            <a:ext cx="9144000" cy="6858001"/>
          </a:xfrm>
          <a:prstGeom prst="rect">
            <a:avLst/>
          </a:prstGeom>
          <a:gradFill flip="none" rotWithShape="1">
            <a:gsLst>
              <a:gs pos="46000">
                <a:schemeClr val="bg1">
                  <a:alpha val="5000"/>
                  <a:lumMod val="90000"/>
                </a:schemeClr>
              </a:gs>
              <a:gs pos="100000">
                <a:schemeClr val="bg1"/>
              </a:gs>
            </a:gsLst>
            <a:lin ang="18900000" scaled="1"/>
            <a:tileRect/>
          </a:gra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 dirty="0"/>
              <a:t>v</a:t>
            </a:r>
          </a:p>
        </p:txBody>
      </p:sp>
      <p:sp>
        <p:nvSpPr>
          <p:cNvPr id="3" name="Content Placeholder 2"/>
          <p:cNvSpPr>
            <a:spLocks noGrp="1"/>
          </p:cNvSpPr>
          <p:nvPr>
            <p:ph type="body" sz="quarter" idx="4294967295"/>
          </p:nvPr>
        </p:nvSpPr>
        <p:spPr>
          <a:xfrm>
            <a:off x="6603609" y="4572000"/>
            <a:ext cx="2540391" cy="2971800"/>
          </a:xfrm>
        </p:spPr>
        <p:txBody>
          <a:bodyPr vert="horz" lIns="91440" tIns="45720" rIns="91440" bIns="45720" rtlCol="0">
            <a:normAutofit/>
          </a:bodyPr>
          <a:lstStyle/>
          <a:p>
            <a:pPr marL="0" indent="0">
              <a:lnSpc>
                <a:spcPct val="114000"/>
              </a:lnSpc>
              <a:buNone/>
            </a:pPr>
            <a:r>
              <a:rPr lang="en-US" sz="2200" b="0" kern="1200" dirty="0">
                <a:solidFill>
                  <a:schemeClr val="tx1"/>
                </a:solidFill>
                <a:latin typeface="Arial" pitchFamily="34" charset="0"/>
                <a:ea typeface="+mn-ea"/>
                <a:cs typeface="Arial" pitchFamily="34" charset="0"/>
              </a:rPr>
              <a:t>To be worthy of another person’s trust, we must be truthful in our words and actions.</a:t>
            </a:r>
          </a:p>
          <a:p>
            <a:pPr>
              <a:lnSpc>
                <a:spcPct val="114000"/>
              </a:lnSpc>
            </a:pPr>
            <a:endParaRPr lang="en-US" sz="1500" b="1" kern="1200" dirty="0">
              <a:latin typeface="Arial" pitchFamily="34" charset="0"/>
              <a:ea typeface="+mn-ea"/>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01E6B-5DD2-44CE-878B-F32B890122F2}"/>
              </a:ext>
            </a:extLst>
          </p:cNvPr>
          <p:cNvSpPr>
            <a:spLocks noGrp="1"/>
          </p:cNvSpPr>
          <p:nvPr>
            <p:ph type="title"/>
          </p:nvPr>
        </p:nvSpPr>
        <p:spPr>
          <a:xfrm>
            <a:off x="1312235" y="1143000"/>
            <a:ext cx="5698165" cy="533400"/>
          </a:xfrm>
        </p:spPr>
        <p:txBody>
          <a:bodyPr>
            <a:normAutofit/>
          </a:bodyPr>
          <a:lstStyle/>
          <a:p>
            <a:r>
              <a:rPr lang="en-US" sz="1800" dirty="0"/>
              <a:t>Acknowledgment</a:t>
            </a:r>
          </a:p>
        </p:txBody>
      </p:sp>
      <p:sp>
        <p:nvSpPr>
          <p:cNvPr id="3" name="Content Placeholder 2">
            <a:extLst>
              <a:ext uri="{FF2B5EF4-FFF2-40B4-BE49-F238E27FC236}">
                <a16:creationId xmlns:a16="http://schemas.microsoft.com/office/drawing/2014/main" id="{C2FEF0A3-4080-4F79-A299-6436E8DAE4C0}"/>
              </a:ext>
            </a:extLst>
          </p:cNvPr>
          <p:cNvSpPr>
            <a:spLocks noGrp="1"/>
          </p:cNvSpPr>
          <p:nvPr>
            <p:ph idx="1"/>
          </p:nvPr>
        </p:nvSpPr>
        <p:spPr>
          <a:xfrm>
            <a:off x="1295400" y="1752600"/>
            <a:ext cx="6477000" cy="4373563"/>
          </a:xfrm>
        </p:spPr>
        <p:txBody>
          <a:bodyPr>
            <a:normAutofit/>
          </a:bodyPr>
          <a:lstStyle/>
          <a:p>
            <a:pPr marL="0" indent="0">
              <a:spcBef>
                <a:spcPts val="0"/>
              </a:spcBef>
              <a:buNone/>
            </a:pPr>
            <a:r>
              <a:rPr lang="en-US" sz="1400" dirty="0"/>
              <a:t>The scriptural quotation in this presentation is taken from the </a:t>
            </a:r>
            <a:r>
              <a:rPr lang="en-US" sz="1400" i="1" dirty="0"/>
              <a:t>New American Bible, revised edition </a:t>
            </a:r>
            <a:r>
              <a:rPr lang="en-US" sz="1400" dirty="0"/>
              <a:t>© 2010, 1991, 1986, 1970 Confraternity of Christian Doctrine, Inc., Washington</a:t>
            </a:r>
            <a:r>
              <a:rPr lang="en-US" sz="1400"/>
              <a:t>, DC</a:t>
            </a:r>
            <a:r>
              <a:rPr lang="en-US" sz="1400" dirty="0"/>
              <a:t>. All Rights Reserved. No part of this work</a:t>
            </a:r>
            <a:br>
              <a:rPr lang="en-US" sz="1400" dirty="0"/>
            </a:br>
            <a:r>
              <a:rPr lang="en-US" sz="1400" dirty="0"/>
              <a:t>may be reproduced or transmitted in any form or by any means, electronic or mechanical, including photocopying, recording, or by any information storage and retrieval system, without permission in writing from the copyright owner. </a:t>
            </a:r>
          </a:p>
        </p:txBody>
      </p:sp>
    </p:spTree>
    <p:extLst>
      <p:ext uri="{BB962C8B-B14F-4D97-AF65-F5344CB8AC3E}">
        <p14:creationId xmlns:p14="http://schemas.microsoft.com/office/powerpoint/2010/main" val="2555357290"/>
      </p:ext>
    </p:extLst>
  </p:cSld>
  <p:clrMapOvr>
    <a:masterClrMapping/>
  </p:clrMapOvr>
</p:sld>
</file>

<file path=ppt/theme/theme1.xml><?xml version="1.0" encoding="utf-8"?>
<a:theme xmlns:a="http://schemas.openxmlformats.org/drawingml/2006/main" name="1_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TotalTime>
  <Words>514</Words>
  <Application>Microsoft Office PowerPoint</Application>
  <PresentationFormat>On-screen Show (4:3)</PresentationFormat>
  <Paragraphs>41</Paragraphs>
  <Slides>8</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1_LIC Presentation template</vt:lpstr>
      <vt:lpstr>The Eighth Commandment</vt:lpstr>
      <vt:lpstr>“You shall not bear false witness against your neighbor.” (Exodus 20:16) </vt:lpstr>
      <vt:lpstr>PowerPoint Presentation</vt:lpstr>
      <vt:lpstr>PowerPoint Presentation</vt:lpstr>
      <vt:lpstr>PowerPoint Presentation</vt:lpstr>
      <vt:lpstr>We exercise the virtue of truth through the honesty of our actions and the truthfulness of our words. </vt:lpstr>
      <vt:lpstr>PowerPoint Presentation</vt:lpstr>
      <vt:lpstr>Acknowledgment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Eighth Commandment</dc:title>
  <dc:creator>Jill Johnson</dc:creator>
  <cp:lastModifiedBy>Becky Gochanour</cp:lastModifiedBy>
  <cp:revision>25</cp:revision>
  <dcterms:created xsi:type="dcterms:W3CDTF">2020-11-09T17:56:02Z</dcterms:created>
  <dcterms:modified xsi:type="dcterms:W3CDTF">2020-12-04T18:04:25Z</dcterms:modified>
</cp:coreProperties>
</file>